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95" r:id="rId1"/>
  </p:sldMasterIdLst>
  <p:notesMasterIdLst>
    <p:notesMasterId r:id="rId28"/>
  </p:notesMasterIdLst>
  <p:handoutMasterIdLst>
    <p:handoutMasterId r:id="rId29"/>
  </p:handoutMasterIdLst>
  <p:sldIdLst>
    <p:sldId id="256" r:id="rId2"/>
    <p:sldId id="331" r:id="rId3"/>
    <p:sldId id="341" r:id="rId4"/>
    <p:sldId id="316" r:id="rId5"/>
    <p:sldId id="350" r:id="rId6"/>
    <p:sldId id="328" r:id="rId7"/>
    <p:sldId id="352" r:id="rId8"/>
    <p:sldId id="351" r:id="rId9"/>
    <p:sldId id="327" r:id="rId10"/>
    <p:sldId id="346" r:id="rId11"/>
    <p:sldId id="325" r:id="rId12"/>
    <p:sldId id="322" r:id="rId13"/>
    <p:sldId id="355" r:id="rId14"/>
    <p:sldId id="337" r:id="rId15"/>
    <p:sldId id="353" r:id="rId16"/>
    <p:sldId id="354" r:id="rId17"/>
    <p:sldId id="358" r:id="rId18"/>
    <p:sldId id="334" r:id="rId19"/>
    <p:sldId id="357" r:id="rId20"/>
    <p:sldId id="342" r:id="rId21"/>
    <p:sldId id="349" r:id="rId22"/>
    <p:sldId id="344" r:id="rId23"/>
    <p:sldId id="343" r:id="rId24"/>
    <p:sldId id="339" r:id="rId25"/>
    <p:sldId id="347" r:id="rId26"/>
    <p:sldId id="348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244"/>
    <a:srgbClr val="49AFEB"/>
    <a:srgbClr val="00FFFF"/>
    <a:srgbClr val="8DB9CA"/>
    <a:srgbClr val="F6BE00"/>
    <a:srgbClr val="D6D2C4"/>
    <a:srgbClr val="B2E2ED"/>
    <a:srgbClr val="00FDFF"/>
    <a:srgbClr val="A4DBE8"/>
    <a:srgbClr val="BBC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97"/>
    <p:restoredTop sz="94684"/>
  </p:normalViewPr>
  <p:slideViewPr>
    <p:cSldViewPr snapToGrid="0" snapToObjects="1">
      <p:cViewPr varScale="1">
        <p:scale>
          <a:sx n="141" d="100"/>
          <a:sy n="141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35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9ACD3C-3D87-1A4A-8426-423076B7C7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8C57C8-0A90-3B46-8212-877BCC2046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E715B-C4C6-FA44-89E6-29CE8E5147AD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3B6B-404B-0744-8FD3-AEAE0B5717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D7878-BDFE-B646-9529-AD64CA29AB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3C894-3C7C-CA41-ACC6-AF6D0EB5C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95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EE1CD-6EDF-5C43-ACE9-942F6C137C3E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55201-7865-8744-8A9B-9F5FC03C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0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31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463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06039"/>
            <a:ext cx="7886700" cy="20266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288000"/>
            <a:ext cx="5488958" cy="2930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-1588"/>
            <a:ext cx="9144000" cy="741363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9F08B2-6B64-FB44-B754-1BE4FEDB72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D6320-0E3E-BB4D-9390-3F0464456C64}"/>
              </a:ext>
            </a:extLst>
          </p:cNvPr>
          <p:cNvSpPr txBox="1"/>
          <p:nvPr userDrawn="1"/>
        </p:nvSpPr>
        <p:spPr>
          <a:xfrm>
            <a:off x="0" y="0"/>
            <a:ext cx="3284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Sam Grant </a:t>
            </a:r>
            <a:endParaRPr lang="en-GB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74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reframe banner">
    <p:bg>
      <p:bgPr>
        <a:solidFill>
          <a:schemeClr val="tx1">
            <a:lumMod val="50000"/>
            <a:lumOff val="5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38713"/>
            <a:ext cx="7886700" cy="67881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012185"/>
            <a:ext cx="3886200" cy="26205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012185"/>
            <a:ext cx="3886200" cy="26205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658"/>
            <a:ext cx="9144000" cy="4093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16000"/>
            <a:ext cx="5488958" cy="2930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165187" y="165584"/>
            <a:ext cx="3216840" cy="7049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2700"/>
            <a:endParaRPr lang="en-GB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822761-30E1-5642-BB2B-18FE1FD8F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5967" y="475753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B53F1-911B-F745-BD66-11EC17F59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811" r:id="rId2"/>
    <p:sldLayoutId id="2147483813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00" indent="-9000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46844" y="1408488"/>
            <a:ext cx="7886700" cy="3325903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sz="2800" dirty="0"/>
              <a:t>Trackers and Gain Corrections</a:t>
            </a:r>
            <a:br>
              <a:rPr lang="en-US" dirty="0"/>
            </a:br>
            <a:br>
              <a:rPr lang="en-GB" sz="24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Sam Grant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GB" sz="1800" dirty="0">
                <a:solidFill>
                  <a:schemeClr val="tx1"/>
                </a:solidFill>
              </a:rPr>
              <a:t>g-2 Collaboration Meeting (Elba): Early Career Session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GB" sz="2000" dirty="0"/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28</a:t>
            </a:r>
            <a:r>
              <a:rPr lang="en-US" sz="2000" baseline="30000" dirty="0">
                <a:solidFill>
                  <a:schemeClr val="tx1"/>
                </a:solidFill>
              </a:rPr>
              <a:t>th</a:t>
            </a:r>
            <a:r>
              <a:rPr lang="en-US" sz="2000" dirty="0">
                <a:solidFill>
                  <a:schemeClr val="tx1"/>
                </a:solidFill>
              </a:rPr>
              <a:t> May 2019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dirty="0"/>
            </a:br>
            <a:br>
              <a:rPr lang="en-GB" dirty="0"/>
            </a:br>
            <a:r>
              <a:rPr lang="en-GB" dirty="0">
                <a:solidFill>
                  <a:srgbClr val="FF0000"/>
                </a:solidFill>
              </a:rPr>
              <a:t> </a:t>
            </a:r>
            <a:br>
              <a:rPr lang="en-GB" dirty="0"/>
            </a:br>
            <a:br>
              <a:rPr lang="en-US" dirty="0"/>
            </a:b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758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D3DC20-1645-9847-A756-7E1C0298D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9" y="918800"/>
            <a:ext cx="3253653" cy="1584444"/>
          </a:xfrm>
          <a:prstGeom prst="rect">
            <a:avLst/>
          </a:prstGeom>
        </p:spPr>
      </p:pic>
      <p:pic>
        <p:nvPicPr>
          <p:cNvPr id="20" name="Picture 19" descr="A screenshot of a map&#10;&#10;Description automatically generated">
            <a:extLst>
              <a:ext uri="{FF2B5EF4-FFF2-40B4-BE49-F238E27FC236}">
                <a16:creationId xmlns:a16="http://schemas.microsoft.com/office/drawing/2014/main" id="{59D83991-336A-8449-8783-F432B08D3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35" y="2564430"/>
            <a:ext cx="4785519" cy="2330423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5A5534-CBAF-6B45-AA24-19B4D0B0E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119" y="889312"/>
            <a:ext cx="2191225" cy="16434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FA8CC3-C98D-8C43-9728-398B85A2C26B}"/>
              </a:ext>
            </a:extLst>
          </p:cNvPr>
          <p:cNvSpPr txBox="1"/>
          <p:nvPr/>
        </p:nvSpPr>
        <p:spPr>
          <a:xfrm>
            <a:off x="5557344" y="1206062"/>
            <a:ext cx="3504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Draw </a:t>
            </a:r>
            <a:r>
              <a:rPr lang="en-US" dirty="0" err="1"/>
              <a:t>normalised</a:t>
            </a:r>
            <a:r>
              <a:rPr lang="en-US" dirty="0"/>
              <a:t> 2D plots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Slice vertically and fit the Y projections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Separate boards and draw gaussian means and fit exponential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B36D5A-008F-3E41-86BC-D9237B9EC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202" y="2935869"/>
            <a:ext cx="1790700" cy="241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FD8B1E-F0AF-2B45-B0EC-A5EE6D35B25D}"/>
              </a:ext>
            </a:extLst>
          </p:cNvPr>
          <p:cNvSpPr txBox="1"/>
          <p:nvPr/>
        </p:nvSpPr>
        <p:spPr>
          <a:xfrm>
            <a:off x="1777542" y="198161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Now we can get some parameters!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90A454-0AE1-8343-822B-CA64B7D97D2D}"/>
              </a:ext>
            </a:extLst>
          </p:cNvPr>
          <p:cNvSpPr txBox="1"/>
          <p:nvPr/>
        </p:nvSpPr>
        <p:spPr>
          <a:xfrm>
            <a:off x="82399" y="445683"/>
            <a:ext cx="631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1.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A2419A-77D4-3B4E-984E-E4D34173078D}"/>
              </a:ext>
            </a:extLst>
          </p:cNvPr>
          <p:cNvSpPr txBox="1"/>
          <p:nvPr/>
        </p:nvSpPr>
        <p:spPr>
          <a:xfrm>
            <a:off x="3155685" y="445683"/>
            <a:ext cx="631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2.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BF43A-610E-C140-BA2A-AC16C3962B8D}"/>
              </a:ext>
            </a:extLst>
          </p:cNvPr>
          <p:cNvSpPr txBox="1"/>
          <p:nvPr/>
        </p:nvSpPr>
        <p:spPr>
          <a:xfrm>
            <a:off x="670278" y="2410188"/>
            <a:ext cx="631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3.</a:t>
            </a:r>
          </a:p>
        </p:txBody>
      </p:sp>
    </p:spTree>
    <p:extLst>
      <p:ext uri="{BB962C8B-B14F-4D97-AF65-F5344CB8AC3E}">
        <p14:creationId xmlns:p14="http://schemas.microsoft.com/office/powerpoint/2010/main" val="2861848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10</a:t>
            </a:fld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A4BEB62-D259-074B-BF2E-5A88D417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0" y="802776"/>
            <a:ext cx="1790700" cy="241300"/>
          </a:xfrm>
          <a:prstGeom prst="rect">
            <a:avLst/>
          </a:prstGeom>
        </p:spPr>
      </p:pic>
      <p:pic>
        <p:nvPicPr>
          <p:cNvPr id="4" name="Picture 3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4251768A-706B-654D-9279-B2255176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90" y="1044076"/>
            <a:ext cx="7475220" cy="3844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80A406-DF85-DB49-B9EC-4F8E8C53BB11}"/>
              </a:ext>
            </a:extLst>
          </p:cNvPr>
          <p:cNvSpPr txBox="1"/>
          <p:nvPr/>
        </p:nvSpPr>
        <p:spPr>
          <a:xfrm>
            <a:off x="1777542" y="198161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Now we can get some parameters!</a:t>
            </a:r>
          </a:p>
        </p:txBody>
      </p:sp>
    </p:spTree>
    <p:extLst>
      <p:ext uri="{BB962C8B-B14F-4D97-AF65-F5344CB8AC3E}">
        <p14:creationId xmlns:p14="http://schemas.microsoft.com/office/powerpoint/2010/main" val="75409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11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777542" y="211811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Results, by breakout board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5D1AB89-8609-7743-B01A-4CDA109F8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2395204" y="2269721"/>
            <a:ext cx="4572000" cy="1096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F39995-43DE-9C40-849F-EBE7B657D9EC}"/>
              </a:ext>
            </a:extLst>
          </p:cNvPr>
          <p:cNvSpPr txBox="1"/>
          <p:nvPr/>
        </p:nvSpPr>
        <p:spPr>
          <a:xfrm>
            <a:off x="562708" y="3943171"/>
            <a:ext cx="8581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works for </a:t>
            </a:r>
            <a:r>
              <a:rPr lang="en-US" dirty="0" err="1"/>
              <a:t>calo</a:t>
            </a:r>
            <a:r>
              <a:rPr lang="en-US" dirty="0"/>
              <a:t> 13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Difficulty resolving </a:t>
            </a:r>
            <a:r>
              <a:rPr lang="en-US" dirty="0" err="1"/>
              <a:t>calo</a:t>
            </a:r>
            <a:r>
              <a:rPr lang="en-US" dirty="0"/>
              <a:t> 19, it’s further from injection (so less sensitive to gain sag)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C98E813-6360-484F-9F65-978050ED4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65"/>
          <a:stretch/>
        </p:blipFill>
        <p:spPr>
          <a:xfrm>
            <a:off x="2567354" y="1072272"/>
            <a:ext cx="4227700" cy="109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07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777542" y="211811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Change tack: crystal by crystal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39995-43DE-9C40-849F-EBE7B657D9EC}"/>
              </a:ext>
            </a:extLst>
          </p:cNvPr>
          <p:cNvSpPr txBox="1"/>
          <p:nvPr/>
        </p:nvSpPr>
        <p:spPr>
          <a:xfrm>
            <a:off x="562708" y="1545954"/>
            <a:ext cx="85812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laser system records 𝛕 and A for every crystal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I’m limited by stats here, but fitting crystal by crystal allows for a direct comparison</a:t>
            </a:r>
          </a:p>
        </p:txBody>
      </p:sp>
    </p:spTree>
    <p:extLst>
      <p:ext uri="{BB962C8B-B14F-4D97-AF65-F5344CB8AC3E}">
        <p14:creationId xmlns:p14="http://schemas.microsoft.com/office/powerpoint/2010/main" val="3420196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416659" y="171020"/>
            <a:ext cx="6310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E/p fits crystal by crystal, compared with laser results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9BFABD-7114-2C4C-8DFB-884E2643E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801" y="896221"/>
            <a:ext cx="5808612" cy="374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57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7B04AF8-55C6-944E-A502-8CF1C7E77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679" y="790323"/>
            <a:ext cx="5308084" cy="3637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BD2CE5-A8EC-3040-8013-38E857B8D834}"/>
              </a:ext>
            </a:extLst>
          </p:cNvPr>
          <p:cNvSpPr txBox="1"/>
          <p:nvPr/>
        </p:nvSpPr>
        <p:spPr>
          <a:xfrm>
            <a:off x="1416659" y="171020"/>
            <a:ext cx="6310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“Pull” of E/p fits and laser 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D29A2-78AD-B545-96F1-AF38EAF18558}"/>
              </a:ext>
            </a:extLst>
          </p:cNvPr>
          <p:cNvSpPr txBox="1"/>
          <p:nvPr/>
        </p:nvSpPr>
        <p:spPr>
          <a:xfrm>
            <a:off x="1803679" y="4603148"/>
            <a:ext cx="698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Vast majority of crystals are within 3 sigma (one exception 🤨)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CABEA0-9983-2E43-BA5D-82CF97898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436" y="790323"/>
            <a:ext cx="2032564" cy="65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66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BD2CE5-A8EC-3040-8013-38E857B8D834}"/>
              </a:ext>
            </a:extLst>
          </p:cNvPr>
          <p:cNvSpPr txBox="1"/>
          <p:nvPr/>
        </p:nvSpPr>
        <p:spPr>
          <a:xfrm>
            <a:off x="1416659" y="171020"/>
            <a:ext cx="6310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Gain corrections, 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AD529E-8C80-8B45-8BC3-249790BF0F6C}"/>
              </a:ext>
            </a:extLst>
          </p:cNvPr>
          <p:cNvSpPr txBox="1"/>
          <p:nvPr/>
        </p:nvSpPr>
        <p:spPr>
          <a:xfrm>
            <a:off x="255494" y="1273969"/>
            <a:ext cx="87427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Confirmation that gain sag is a real effect and not some quirk of the laser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claim that the results used for gain corrections, as measured by the laser system, are consistent with mine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Main point: you can trust the corrections applied to remove the gain sag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7527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AD529E-8C80-8B45-8BC3-249790BF0F6C}"/>
              </a:ext>
            </a:extLst>
          </p:cNvPr>
          <p:cNvSpPr txBox="1"/>
          <p:nvPr/>
        </p:nvSpPr>
        <p:spPr>
          <a:xfrm>
            <a:off x="200633" y="1786920"/>
            <a:ext cx="8742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048414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28650" y="1941579"/>
            <a:ext cx="7886700" cy="3325903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BACKUP</a:t>
            </a:r>
            <a:br>
              <a:rPr lang="en-GB" dirty="0"/>
            </a:br>
            <a:br>
              <a:rPr lang="en-US" dirty="0"/>
            </a:br>
            <a:br>
              <a:rPr lang="en-GB" dirty="0"/>
            </a:br>
            <a:r>
              <a:rPr lang="en-GB" dirty="0">
                <a:solidFill>
                  <a:srgbClr val="FF0000"/>
                </a:solidFill>
              </a:rPr>
              <a:t> </a:t>
            </a:r>
            <a:br>
              <a:rPr lang="en-GB" dirty="0"/>
            </a:br>
            <a:br>
              <a:rPr lang="en-US" dirty="0"/>
            </a:b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772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183038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First up, E/p </a:t>
            </a:r>
            <a:r>
              <a:rPr lang="en-US" sz="2400" b="1" dirty="0" err="1">
                <a:solidFill>
                  <a:schemeClr val="bg1"/>
                </a:solidFill>
              </a:rPr>
              <a:t>normalisation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ADC99-2EAE-1A48-A8EE-EC2EB60E08EE}"/>
              </a:ext>
            </a:extLst>
          </p:cNvPr>
          <p:cNvSpPr txBox="1"/>
          <p:nvPr/>
        </p:nvSpPr>
        <p:spPr>
          <a:xfrm>
            <a:off x="-283282" y="1085387"/>
            <a:ext cx="991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mitigate variation in E/p by </a:t>
            </a:r>
            <a:r>
              <a:rPr lang="en-US" dirty="0" err="1"/>
              <a:t>normalising</a:t>
            </a:r>
            <a:r>
              <a:rPr lang="en-US" dirty="0"/>
              <a:t> each crystal to it’s mean E/p (after 60 </a:t>
            </a:r>
            <a:r>
              <a:rPr lang="en-US" dirty="0" err="1"/>
              <a:t>μs</a:t>
            </a:r>
            <a:r>
              <a:rPr lang="en-US" dirty="0"/>
              <a:t>!)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BDA28E-31EC-4F4E-9F11-B52E2319E732}"/>
              </a:ext>
            </a:extLst>
          </p:cNvPr>
          <p:cNvSpPr txBox="1"/>
          <p:nvPr/>
        </p:nvSpPr>
        <p:spPr>
          <a:xfrm>
            <a:off x="5355770" y="4096020"/>
            <a:ext cx="33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(Gaussian means of each bin)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54192-3F7B-F841-95FD-D8CBF4B9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" y="1790125"/>
            <a:ext cx="4435555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C9FF4E-FB3C-1D47-9F76-7EF921333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189" y="1790125"/>
            <a:ext cx="443555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0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Trackers!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AA36A8-9043-484E-8862-A4D95E091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7496" r="5143" b="2801"/>
          <a:stretch/>
        </p:blipFill>
        <p:spPr>
          <a:xfrm>
            <a:off x="0" y="3423937"/>
            <a:ext cx="5186976" cy="17323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238F6A-340A-E248-8DAC-94AEB03B5844}"/>
              </a:ext>
            </a:extLst>
          </p:cNvPr>
          <p:cNvSpPr txBox="1"/>
          <p:nvPr/>
        </p:nvSpPr>
        <p:spPr>
          <a:xfrm>
            <a:off x="218042" y="640298"/>
            <a:ext cx="54888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Layers of wire under high voltage, encased in straws filled with an argon-ethane gas mix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Provides information about track momentum and 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Two sets of 8 modules, in front of calorimeters 13 and 19.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Very useful for studying systematics as well!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633009-3D21-BB42-B9AB-CAA6622E291D}"/>
              </a:ext>
            </a:extLst>
          </p:cNvPr>
          <p:cNvSpPr txBox="1"/>
          <p:nvPr/>
        </p:nvSpPr>
        <p:spPr>
          <a:xfrm>
            <a:off x="5553164" y="3828458"/>
            <a:ext cx="2984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Ionisation</a:t>
            </a:r>
            <a:r>
              <a:rPr lang="en-US" dirty="0"/>
              <a:t> -&gt; Charges drift to wires -&gt; Read out and reconstruct -&gt; No worries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77E62-80D7-6D45-9368-E33B579D8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856" y="1114818"/>
            <a:ext cx="3336828" cy="144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A picture containing indoor&#10;&#10;Description automatically generated">
            <a:extLst>
              <a:ext uri="{FF2B5EF4-FFF2-40B4-BE49-F238E27FC236}">
                <a16:creationId xmlns:a16="http://schemas.microsoft.com/office/drawing/2014/main" id="{BBF6605D-061F-A343-87CB-8F734F844B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1"/>
          <a:stretch/>
        </p:blipFill>
        <p:spPr>
          <a:xfrm>
            <a:off x="5298662" y="3066956"/>
            <a:ext cx="3845338" cy="20765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212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574B7D1-9AF6-CF44-90C7-C2A9A73A0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220"/>
            <a:ext cx="6361272" cy="309777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3715270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53531" y="111328"/>
            <a:ext cx="463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Lost muons!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19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B1705-0ED3-E24E-B44E-384032C1D784}"/>
              </a:ext>
            </a:extLst>
          </p:cNvPr>
          <p:cNvSpPr txBox="1"/>
          <p:nvPr/>
        </p:nvSpPr>
        <p:spPr>
          <a:xfrm>
            <a:off x="7845255" y="1998916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D3C6E-D253-B248-AF4C-7C7D8A8D02F2}"/>
              </a:ext>
            </a:extLst>
          </p:cNvPr>
          <p:cNvSpPr txBox="1"/>
          <p:nvPr/>
        </p:nvSpPr>
        <p:spPr>
          <a:xfrm>
            <a:off x="6156960" y="2297370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889195-B9B9-D04C-8248-5413BD38C660}"/>
              </a:ext>
            </a:extLst>
          </p:cNvPr>
          <p:cNvCxnSpPr>
            <a:cxnSpLocks/>
            <a:stCxn id="16" idx="1"/>
          </p:cNvCxnSpPr>
          <p:nvPr/>
        </p:nvCxnSpPr>
        <p:spPr>
          <a:xfrm>
            <a:off x="710465" y="1815815"/>
            <a:ext cx="3097860" cy="24022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4EFB80-CAE4-2B4F-8F78-D9EA644AAB94}"/>
              </a:ext>
            </a:extLst>
          </p:cNvPr>
          <p:cNvGrpSpPr/>
          <p:nvPr/>
        </p:nvGrpSpPr>
        <p:grpSpPr>
          <a:xfrm>
            <a:off x="237554" y="790793"/>
            <a:ext cx="1556014" cy="1348187"/>
            <a:chOff x="6901178" y="887767"/>
            <a:chExt cx="2249628" cy="2055153"/>
          </a:xfrm>
        </p:grpSpPr>
        <p:sp>
          <p:nvSpPr>
            <p:cNvPr id="4" name="Oval Callout 3">
              <a:extLst>
                <a:ext uri="{FF2B5EF4-FFF2-40B4-BE49-F238E27FC236}">
                  <a16:creationId xmlns:a16="http://schemas.microsoft.com/office/drawing/2014/main" id="{830C8C76-3DA0-7E4A-AFCD-B9E7B26ED3FE}"/>
                </a:ext>
              </a:extLst>
            </p:cNvPr>
            <p:cNvSpPr/>
            <p:nvPr/>
          </p:nvSpPr>
          <p:spPr>
            <a:xfrm>
              <a:off x="7355545" y="887767"/>
              <a:ext cx="1678430" cy="1021811"/>
            </a:xfrm>
            <a:prstGeom prst="wedgeEllipseCallo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3C2BE6-1E00-5042-851C-A2E3FA7D22AB}"/>
                </a:ext>
              </a:extLst>
            </p:cNvPr>
            <p:cNvSpPr txBox="1"/>
            <p:nvPr/>
          </p:nvSpPr>
          <p:spPr>
            <a:xfrm>
              <a:off x="7565845" y="1092976"/>
              <a:ext cx="1584961" cy="703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Where are we?!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B22E4D-4E0E-F543-995B-5A41F9481C74}"/>
                </a:ext>
              </a:extLst>
            </p:cNvPr>
            <p:cNvSpPr txBox="1"/>
            <p:nvPr/>
          </p:nvSpPr>
          <p:spPr>
            <a:xfrm>
              <a:off x="7330548" y="1756469"/>
              <a:ext cx="1125295" cy="98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FE5687-14AE-EE43-BCF3-755482533ECC}"/>
                </a:ext>
              </a:extLst>
            </p:cNvPr>
            <p:cNvSpPr txBox="1"/>
            <p:nvPr/>
          </p:nvSpPr>
          <p:spPr>
            <a:xfrm>
              <a:off x="7584895" y="1957664"/>
              <a:ext cx="734026" cy="98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70C335-5780-FE44-BB8C-DCF0F944E524}"/>
                </a:ext>
              </a:extLst>
            </p:cNvPr>
            <p:cNvSpPr txBox="1"/>
            <p:nvPr/>
          </p:nvSpPr>
          <p:spPr>
            <a:xfrm>
              <a:off x="6901178" y="1721917"/>
              <a:ext cx="602567" cy="98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1E2A95-0D6E-8349-940D-8C6F64CF77C2}"/>
                </a:ext>
              </a:extLst>
            </p:cNvPr>
            <p:cNvSpPr txBox="1"/>
            <p:nvPr/>
          </p:nvSpPr>
          <p:spPr>
            <a:xfrm>
              <a:off x="7912631" y="1923113"/>
              <a:ext cx="573412" cy="98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7AA0576-0BE5-C540-8A50-09D8E33EE571}"/>
              </a:ext>
            </a:extLst>
          </p:cNvPr>
          <p:cNvSpPr txBox="1"/>
          <p:nvPr/>
        </p:nvSpPr>
        <p:spPr>
          <a:xfrm>
            <a:off x="6043986" y="1615852"/>
            <a:ext cx="32375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Sometimes muons exit the ring due to small perturbations in their orbit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are a problem if you want to use the trackers: trackers can’t make an energy cut as the </a:t>
            </a:r>
            <a:r>
              <a:rPr lang="en-US" dirty="0" err="1"/>
              <a:t>calos</a:t>
            </a:r>
            <a:r>
              <a:rPr lang="en-US" dirty="0"/>
              <a:t> do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912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574B7D1-9AF6-CF44-90C7-C2A9A73A0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220"/>
            <a:ext cx="6361272" cy="309777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3715270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53531" y="111328"/>
            <a:ext cx="463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Lost muons!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20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B1705-0ED3-E24E-B44E-384032C1D784}"/>
              </a:ext>
            </a:extLst>
          </p:cNvPr>
          <p:cNvSpPr txBox="1"/>
          <p:nvPr/>
        </p:nvSpPr>
        <p:spPr>
          <a:xfrm>
            <a:off x="7845255" y="1998916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D3C6E-D253-B248-AF4C-7C7D8A8D02F2}"/>
              </a:ext>
            </a:extLst>
          </p:cNvPr>
          <p:cNvSpPr txBox="1"/>
          <p:nvPr/>
        </p:nvSpPr>
        <p:spPr>
          <a:xfrm>
            <a:off x="6156960" y="2297370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889195-B9B9-D04C-8248-5413BD38C660}"/>
              </a:ext>
            </a:extLst>
          </p:cNvPr>
          <p:cNvCxnSpPr>
            <a:cxnSpLocks/>
            <a:stCxn id="16" idx="1"/>
          </p:cNvCxnSpPr>
          <p:nvPr/>
        </p:nvCxnSpPr>
        <p:spPr>
          <a:xfrm>
            <a:off x="710465" y="1815815"/>
            <a:ext cx="3097860" cy="24022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4EFB80-CAE4-2B4F-8F78-D9EA644AAB94}"/>
              </a:ext>
            </a:extLst>
          </p:cNvPr>
          <p:cNvGrpSpPr/>
          <p:nvPr/>
        </p:nvGrpSpPr>
        <p:grpSpPr>
          <a:xfrm>
            <a:off x="237554" y="790793"/>
            <a:ext cx="1556014" cy="1348187"/>
            <a:chOff x="6901178" y="887767"/>
            <a:chExt cx="2249628" cy="2055153"/>
          </a:xfrm>
        </p:grpSpPr>
        <p:sp>
          <p:nvSpPr>
            <p:cNvPr id="4" name="Oval Callout 3">
              <a:extLst>
                <a:ext uri="{FF2B5EF4-FFF2-40B4-BE49-F238E27FC236}">
                  <a16:creationId xmlns:a16="http://schemas.microsoft.com/office/drawing/2014/main" id="{830C8C76-3DA0-7E4A-AFCD-B9E7B26ED3FE}"/>
                </a:ext>
              </a:extLst>
            </p:cNvPr>
            <p:cNvSpPr/>
            <p:nvPr/>
          </p:nvSpPr>
          <p:spPr>
            <a:xfrm>
              <a:off x="7355545" y="887767"/>
              <a:ext cx="1678430" cy="1021811"/>
            </a:xfrm>
            <a:prstGeom prst="wedgeEllipseCallo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3C2BE6-1E00-5042-851C-A2E3FA7D22AB}"/>
                </a:ext>
              </a:extLst>
            </p:cNvPr>
            <p:cNvSpPr txBox="1"/>
            <p:nvPr/>
          </p:nvSpPr>
          <p:spPr>
            <a:xfrm>
              <a:off x="7565845" y="1092976"/>
              <a:ext cx="1584961" cy="703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Where are we?!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B22E4D-4E0E-F543-995B-5A41F9481C74}"/>
                </a:ext>
              </a:extLst>
            </p:cNvPr>
            <p:cNvSpPr txBox="1"/>
            <p:nvPr/>
          </p:nvSpPr>
          <p:spPr>
            <a:xfrm>
              <a:off x="7330548" y="1756469"/>
              <a:ext cx="1125295" cy="98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FE5687-14AE-EE43-BCF3-755482533ECC}"/>
                </a:ext>
              </a:extLst>
            </p:cNvPr>
            <p:cNvSpPr txBox="1"/>
            <p:nvPr/>
          </p:nvSpPr>
          <p:spPr>
            <a:xfrm>
              <a:off x="7584895" y="1957664"/>
              <a:ext cx="734026" cy="98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70C335-5780-FE44-BB8C-DCF0F944E524}"/>
                </a:ext>
              </a:extLst>
            </p:cNvPr>
            <p:cNvSpPr txBox="1"/>
            <p:nvPr/>
          </p:nvSpPr>
          <p:spPr>
            <a:xfrm>
              <a:off x="6901178" y="1721917"/>
              <a:ext cx="602567" cy="98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1E2A95-0D6E-8349-940D-8C6F64CF77C2}"/>
                </a:ext>
              </a:extLst>
            </p:cNvPr>
            <p:cNvSpPr txBox="1"/>
            <p:nvPr/>
          </p:nvSpPr>
          <p:spPr>
            <a:xfrm>
              <a:off x="7912631" y="1923113"/>
              <a:ext cx="573412" cy="98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7E8DCE1-1139-AA46-942A-3A85D45AD225}"/>
              </a:ext>
            </a:extLst>
          </p:cNvPr>
          <p:cNvSpPr txBox="1"/>
          <p:nvPr/>
        </p:nvSpPr>
        <p:spPr>
          <a:xfrm>
            <a:off x="1836521" y="821522"/>
            <a:ext cx="5946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“How do lost muons affect beam position measurements?”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D175E2-6E8C-184C-9475-C6A1577B5BEB}"/>
              </a:ext>
            </a:extLst>
          </p:cNvPr>
          <p:cNvSpPr txBox="1"/>
          <p:nvPr/>
        </p:nvSpPr>
        <p:spPr>
          <a:xfrm>
            <a:off x="6043986" y="1615852"/>
            <a:ext cx="32375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Sometimes muons exit the ring due to small perturbations in their orbit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are a problem if you want to use the trackers: trackers can’t make an energy cut as the </a:t>
            </a:r>
            <a:r>
              <a:rPr lang="en-US" dirty="0" err="1"/>
              <a:t>calos</a:t>
            </a:r>
            <a:r>
              <a:rPr lang="en-US" dirty="0"/>
              <a:t> do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857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574B7D1-9AF6-CF44-90C7-C2A9A73A0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332" y="1939002"/>
            <a:ext cx="4435555" cy="2160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53531" y="111328"/>
            <a:ext cx="4636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Lost muons, selection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B1705-0ED3-E24E-B44E-384032C1D784}"/>
              </a:ext>
            </a:extLst>
          </p:cNvPr>
          <p:cNvSpPr txBox="1"/>
          <p:nvPr/>
        </p:nvSpPr>
        <p:spPr>
          <a:xfrm>
            <a:off x="7845255" y="1998916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D3C6E-D253-B248-AF4C-7C7D8A8D02F2}"/>
              </a:ext>
            </a:extLst>
          </p:cNvPr>
          <p:cNvSpPr txBox="1"/>
          <p:nvPr/>
        </p:nvSpPr>
        <p:spPr>
          <a:xfrm>
            <a:off x="6156960" y="2297370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EF6F4D-4204-7F49-B4EB-7EE7C7051069}"/>
              </a:ext>
            </a:extLst>
          </p:cNvPr>
          <p:cNvSpPr txBox="1"/>
          <p:nvPr/>
        </p:nvSpPr>
        <p:spPr>
          <a:xfrm>
            <a:off x="7586250" y="1311274"/>
            <a:ext cx="406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μ</a:t>
            </a:r>
            <a:r>
              <a:rPr lang="en-GB" baseline="30000" dirty="0"/>
              <a:t>+</a:t>
            </a:r>
            <a:endParaRPr lang="en-US" baseline="30000" dirty="0"/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B0E408-64D2-AF44-BB28-FA86B251B5DD}"/>
              </a:ext>
            </a:extLst>
          </p:cNvPr>
          <p:cNvSpPr txBox="1"/>
          <p:nvPr/>
        </p:nvSpPr>
        <p:spPr>
          <a:xfrm>
            <a:off x="7960337" y="1576914"/>
            <a:ext cx="406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μ</a:t>
            </a:r>
            <a:r>
              <a:rPr lang="en-GB" baseline="30000" dirty="0"/>
              <a:t>+</a:t>
            </a:r>
            <a:endParaRPr lang="en-US" baseline="30000" dirty="0"/>
          </a:p>
          <a:p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889195-B9B9-D04C-8248-5413BD38C660}"/>
              </a:ext>
            </a:extLst>
          </p:cNvPr>
          <p:cNvCxnSpPr>
            <a:cxnSpLocks/>
          </p:cNvCxnSpPr>
          <p:nvPr/>
        </p:nvCxnSpPr>
        <p:spPr>
          <a:xfrm flipH="1">
            <a:off x="7230361" y="1689730"/>
            <a:ext cx="671275" cy="20181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4EFB80-CAE4-2B4F-8F78-D9EA644AAB94}"/>
              </a:ext>
            </a:extLst>
          </p:cNvPr>
          <p:cNvGrpSpPr/>
          <p:nvPr/>
        </p:nvGrpSpPr>
        <p:grpSpPr>
          <a:xfrm>
            <a:off x="7509974" y="1002088"/>
            <a:ext cx="1125687" cy="888845"/>
            <a:chOff x="7193233" y="1715150"/>
            <a:chExt cx="1125687" cy="8888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B22E4D-4E0E-F543-995B-5A41F9481C74}"/>
                </a:ext>
              </a:extLst>
            </p:cNvPr>
            <p:cNvSpPr txBox="1"/>
            <p:nvPr/>
          </p:nvSpPr>
          <p:spPr>
            <a:xfrm>
              <a:off x="7417771" y="1721917"/>
              <a:ext cx="406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FE5687-14AE-EE43-BCF3-755482533ECC}"/>
                </a:ext>
              </a:extLst>
            </p:cNvPr>
            <p:cNvSpPr txBox="1"/>
            <p:nvPr/>
          </p:nvSpPr>
          <p:spPr>
            <a:xfrm>
              <a:off x="7584895" y="1957664"/>
              <a:ext cx="406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70C335-5780-FE44-BB8C-DCF0F944E524}"/>
                </a:ext>
              </a:extLst>
            </p:cNvPr>
            <p:cNvSpPr txBox="1"/>
            <p:nvPr/>
          </p:nvSpPr>
          <p:spPr>
            <a:xfrm>
              <a:off x="7193233" y="1715150"/>
              <a:ext cx="406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1E2A95-0D6E-8349-940D-8C6F64CF77C2}"/>
                </a:ext>
              </a:extLst>
            </p:cNvPr>
            <p:cNvSpPr txBox="1"/>
            <p:nvPr/>
          </p:nvSpPr>
          <p:spPr>
            <a:xfrm>
              <a:off x="7912632" y="1923112"/>
              <a:ext cx="406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195810E-6B7B-7C46-812C-20FE14DD0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3400" y="878018"/>
            <a:ext cx="3209871" cy="341462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51B32F-EEEA-3549-85AD-D00D8ED365CC}"/>
              </a:ext>
            </a:extLst>
          </p:cNvPr>
          <p:cNvCxnSpPr>
            <a:cxnSpLocks/>
          </p:cNvCxnSpPr>
          <p:nvPr/>
        </p:nvCxnSpPr>
        <p:spPr>
          <a:xfrm flipH="1">
            <a:off x="1818753" y="1533215"/>
            <a:ext cx="5726711" cy="2120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E3102D9-0840-D447-ABA5-8B19B4B0EF83}"/>
              </a:ext>
            </a:extLst>
          </p:cNvPr>
          <p:cNvSpPr txBox="1"/>
          <p:nvPr/>
        </p:nvSpPr>
        <p:spPr>
          <a:xfrm>
            <a:off x="200633" y="4314967"/>
            <a:ext cx="11052948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1" indent="-857250">
              <a:lnSpc>
                <a:spcPct val="120000"/>
              </a:lnSpc>
            </a:pPr>
            <a:r>
              <a:rPr lang="en-US" sz="1600" dirty="0"/>
              <a:t>If you know energy AND momentum, you can find your lost muons: </a:t>
            </a:r>
          </a:p>
          <a:p>
            <a:pPr marL="1200150" lvl="1" indent="-857250">
              <a:lnSpc>
                <a:spcPct val="120000"/>
              </a:lnSpc>
            </a:pPr>
            <a:r>
              <a:rPr lang="en-US" sz="1600" b="1" dirty="0"/>
              <a:t>	Momentum &gt; 2300 MeV,  -3.2 &lt; log(E/p) &lt; -2.4</a:t>
            </a:r>
            <a:endParaRPr lang="en-US" sz="1600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4047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53531" y="111328"/>
            <a:ext cx="463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Lost muons, method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B1705-0ED3-E24E-B44E-384032C1D784}"/>
              </a:ext>
            </a:extLst>
          </p:cNvPr>
          <p:cNvSpPr txBox="1"/>
          <p:nvPr/>
        </p:nvSpPr>
        <p:spPr>
          <a:xfrm>
            <a:off x="7845255" y="1998916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D3C6E-D253-B248-AF4C-7C7D8A8D02F2}"/>
              </a:ext>
            </a:extLst>
          </p:cNvPr>
          <p:cNvSpPr txBox="1"/>
          <p:nvPr/>
        </p:nvSpPr>
        <p:spPr>
          <a:xfrm>
            <a:off x="6156960" y="2297370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5611E9-3439-F545-82DD-4D41336FC1D2}"/>
              </a:ext>
            </a:extLst>
          </p:cNvPr>
          <p:cNvSpPr txBox="1"/>
          <p:nvPr/>
        </p:nvSpPr>
        <p:spPr>
          <a:xfrm>
            <a:off x="200633" y="1102563"/>
            <a:ext cx="87427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algn="ctr"/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FF00FF"/>
                </a:highlight>
              </a:rPr>
              <a:t>Take tracker only data as “all tracks”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highlight>
                <a:srgbClr val="FF00FF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00FFFF"/>
                </a:highlight>
              </a:rPr>
              <a:t>Scale up lost muon population according to the relative efficiency of the </a:t>
            </a:r>
            <a:r>
              <a:rPr lang="en-US" dirty="0" err="1">
                <a:highlight>
                  <a:srgbClr val="00FFFF"/>
                </a:highlight>
              </a:rPr>
              <a:t>calo</a:t>
            </a:r>
            <a:endParaRPr lang="en-US" dirty="0">
              <a:highlight>
                <a:srgbClr val="00FFFF"/>
              </a:highlight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highlight>
                <a:srgbClr val="00FFFF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00FF00"/>
                </a:highlight>
              </a:rPr>
              <a:t>Subtract scaled lost muons from ”all tracks”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highlight>
                <a:srgbClr val="00FF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Have a look at how radial and vertical positions have changed</a:t>
            </a:r>
          </a:p>
          <a:p>
            <a:pPr algn="ctr"/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817E0-FD00-DF49-B592-E24A351EF879}"/>
              </a:ext>
            </a:extLst>
          </p:cNvPr>
          <p:cNvSpPr txBox="1"/>
          <p:nvPr/>
        </p:nvSpPr>
        <p:spPr>
          <a:xfrm>
            <a:off x="4959631" y="4701870"/>
            <a:ext cx="3852672" cy="38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085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7145A9-BF29-1F4B-94E8-36DB7EB4BD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A46162-9B4C-7149-AA29-E4115B237476}"/>
              </a:ext>
            </a:extLst>
          </p:cNvPr>
          <p:cNvSpPr txBox="1"/>
          <p:nvPr/>
        </p:nvSpPr>
        <p:spPr>
          <a:xfrm>
            <a:off x="1777542" y="164641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Scaling the lost muons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0036E9-4CA4-7F49-85B8-F63B385F7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1"/>
          <a:stretch/>
        </p:blipFill>
        <p:spPr>
          <a:xfrm>
            <a:off x="1777542" y="3963998"/>
            <a:ext cx="6378139" cy="106817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F66E98-E1CB-7346-A724-0852300D1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797" y="796674"/>
            <a:ext cx="4673972" cy="607616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8A5C9F3A-BD1E-5C4C-A189-136168868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190" y="1467971"/>
            <a:ext cx="4805186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94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53531" y="111328"/>
            <a:ext cx="463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Lost muons!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B1705-0ED3-E24E-B44E-384032C1D784}"/>
              </a:ext>
            </a:extLst>
          </p:cNvPr>
          <p:cNvSpPr txBox="1"/>
          <p:nvPr/>
        </p:nvSpPr>
        <p:spPr>
          <a:xfrm>
            <a:off x="7845255" y="1998916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D3C6E-D253-B248-AF4C-7C7D8A8D02F2}"/>
              </a:ext>
            </a:extLst>
          </p:cNvPr>
          <p:cNvSpPr txBox="1"/>
          <p:nvPr/>
        </p:nvSpPr>
        <p:spPr>
          <a:xfrm>
            <a:off x="6156960" y="2297370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AD778837-3E5A-0E41-9E80-A4EBAB8C4B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9"/>
          <a:stretch/>
        </p:blipFill>
        <p:spPr>
          <a:xfrm>
            <a:off x="349985" y="1440867"/>
            <a:ext cx="4103881" cy="2155376"/>
          </a:xfrm>
          <a:prstGeom prst="rect">
            <a:avLst/>
          </a:prstGeom>
        </p:spPr>
      </p:pic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41EB2DC6-9609-A044-9D14-68B8B0295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9"/>
          <a:stretch/>
        </p:blipFill>
        <p:spPr>
          <a:xfrm>
            <a:off x="4607687" y="1440867"/>
            <a:ext cx="4214546" cy="215537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C817E0-FD00-DF49-B592-E24A351EF879}"/>
              </a:ext>
            </a:extLst>
          </p:cNvPr>
          <p:cNvSpPr txBox="1"/>
          <p:nvPr/>
        </p:nvSpPr>
        <p:spPr>
          <a:xfrm>
            <a:off x="4959631" y="4701870"/>
            <a:ext cx="3852672" cy="38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E7E16F-E68B-E941-A365-1FC8A764FBAD}"/>
              </a:ext>
            </a:extLst>
          </p:cNvPr>
          <p:cNvSpPr txBox="1"/>
          <p:nvPr/>
        </p:nvSpPr>
        <p:spPr>
          <a:xfrm>
            <a:off x="1013308" y="4225734"/>
            <a:ext cx="8347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Interesting tails, let’s cut at +/- 60 mm from the magic radius to get rid of them</a:t>
            </a:r>
          </a:p>
        </p:txBody>
      </p:sp>
    </p:spTree>
    <p:extLst>
      <p:ext uri="{BB962C8B-B14F-4D97-AF65-F5344CB8AC3E}">
        <p14:creationId xmlns:p14="http://schemas.microsoft.com/office/powerpoint/2010/main" val="2433189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1510229" y="146520"/>
            <a:ext cx="6296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Lost muons, results!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B1705-0ED3-E24E-B44E-384032C1D784}"/>
              </a:ext>
            </a:extLst>
          </p:cNvPr>
          <p:cNvSpPr txBox="1"/>
          <p:nvPr/>
        </p:nvSpPr>
        <p:spPr>
          <a:xfrm>
            <a:off x="7845255" y="1998916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D3C6E-D253-B248-AF4C-7C7D8A8D02F2}"/>
              </a:ext>
            </a:extLst>
          </p:cNvPr>
          <p:cNvSpPr txBox="1"/>
          <p:nvPr/>
        </p:nvSpPr>
        <p:spPr>
          <a:xfrm>
            <a:off x="6156960" y="2297370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5611E9-3439-F545-82DD-4D41336FC1D2}"/>
              </a:ext>
            </a:extLst>
          </p:cNvPr>
          <p:cNvSpPr txBox="1"/>
          <p:nvPr/>
        </p:nvSpPr>
        <p:spPr>
          <a:xfrm>
            <a:off x="286917" y="1030849"/>
            <a:ext cx="8742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algn="ctr"/>
            <a:endParaRPr lang="en-US" dirty="0"/>
          </a:p>
          <a:p>
            <a:endParaRPr lang="en-US" dirty="0">
              <a:highlight>
                <a:srgbClr val="FFFF00"/>
              </a:highlight>
            </a:endParaRPr>
          </a:p>
          <a:p>
            <a:pPr algn="ctr"/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817E0-FD00-DF49-B592-E24A351EF879}"/>
              </a:ext>
            </a:extLst>
          </p:cNvPr>
          <p:cNvSpPr txBox="1"/>
          <p:nvPr/>
        </p:nvSpPr>
        <p:spPr>
          <a:xfrm>
            <a:off x="4959631" y="4701870"/>
            <a:ext cx="3852672" cy="38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493B4FF-E4A1-8640-8E28-B4CE77BDE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239" y="3681041"/>
            <a:ext cx="4249579" cy="1302880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AC740EE6-FC5E-E942-A45D-8117E4D9FB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6"/>
          <a:stretch/>
        </p:blipFill>
        <p:spPr>
          <a:xfrm>
            <a:off x="79899" y="1198248"/>
            <a:ext cx="4492101" cy="234000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1FFAC935-BD89-4E42-A921-D065BD4F3D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5"/>
          <a:stretch/>
        </p:blipFill>
        <p:spPr>
          <a:xfrm>
            <a:off x="4556029" y="1146647"/>
            <a:ext cx="4559906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42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3820930" cy="303398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49029" y="62799"/>
            <a:ext cx="463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Gain sag!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3F434D-4E56-9645-80E9-92EE3762BDB1}"/>
              </a:ext>
            </a:extLst>
          </p:cNvPr>
          <p:cNvSpPr txBox="1"/>
          <p:nvPr/>
        </p:nvSpPr>
        <p:spPr>
          <a:xfrm>
            <a:off x="348683" y="1399377"/>
            <a:ext cx="46784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Sudden drop and subsequent recovery in gain at early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due to bunching after injection saturating the calorimeters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be fitted and corrected in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BFB71ED-6308-3C44-88BC-85C638E20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671" y="1221750"/>
            <a:ext cx="3708646" cy="27000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4EEB7FB-3278-CD46-BC45-BDDAFB1E1EAA}"/>
              </a:ext>
            </a:extLst>
          </p:cNvPr>
          <p:cNvSpPr txBox="1">
            <a:spLocks/>
          </p:cNvSpPr>
          <p:nvPr/>
        </p:nvSpPr>
        <p:spPr>
          <a:xfrm>
            <a:off x="5181954" y="1956499"/>
            <a:ext cx="3820930" cy="3930502"/>
          </a:xfrm>
          <a:prstGeom prst="rect">
            <a:avLst/>
          </a:prstGeom>
        </p:spPr>
        <p:txBody>
          <a:bodyPr>
            <a:normAutofit/>
          </a:bodyPr>
          <a:lstStyle>
            <a:lvl1pPr marL="90000" indent="-900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b="0" dirty="0"/>
          </a:p>
          <a:p>
            <a:pPr marL="0" lvl="1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457200" lvl="3" indent="-457200">
              <a:buFont typeface="+mj-lt"/>
              <a:buAutoNum type="arabicPeriod"/>
            </a:pPr>
            <a:endParaRPr lang="en-US" sz="80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1600" b="0" dirty="0"/>
          </a:p>
          <a:p>
            <a:pPr marL="0" indent="0">
              <a:buNone/>
            </a:pPr>
            <a:r>
              <a:rPr lang="en-US" sz="1600" dirty="0"/>
              <a:t>Amplitude p</a:t>
            </a:r>
            <a:r>
              <a:rPr lang="en-US" sz="1600" baseline="-25000" dirty="0"/>
              <a:t>1</a:t>
            </a:r>
            <a:r>
              <a:rPr lang="en-US" sz="1600" dirty="0"/>
              <a:t> and time constant p</a:t>
            </a:r>
            <a:r>
              <a:rPr lang="en-US" sz="1600" baseline="-25000" dirty="0"/>
              <a:t>2</a:t>
            </a:r>
            <a:r>
              <a:rPr lang="en-US" sz="1600" dirty="0"/>
              <a:t> are used for gain corrections</a:t>
            </a:r>
          </a:p>
        </p:txBody>
      </p:sp>
    </p:spTree>
    <p:extLst>
      <p:ext uri="{BB962C8B-B14F-4D97-AF65-F5344CB8AC3E}">
        <p14:creationId xmlns:p14="http://schemas.microsoft.com/office/powerpoint/2010/main" val="2167622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3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546508-3722-1B4F-A1A2-06632CF4F6F2}"/>
              </a:ext>
            </a:extLst>
          </p:cNvPr>
          <p:cNvSpPr txBox="1">
            <a:spLocks/>
          </p:cNvSpPr>
          <p:nvPr/>
        </p:nvSpPr>
        <p:spPr>
          <a:xfrm>
            <a:off x="55098" y="1112361"/>
            <a:ext cx="9033802" cy="4031139"/>
          </a:xfrm>
          <a:prstGeom prst="rect">
            <a:avLst/>
          </a:prstGeom>
        </p:spPr>
        <p:txBody>
          <a:bodyPr>
            <a:normAutofit/>
          </a:bodyPr>
          <a:lstStyle>
            <a:lvl1pPr marL="90000" indent="-900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0" dirty="0"/>
              <a:t>Tracker-</a:t>
            </a:r>
            <a:r>
              <a:rPr lang="en-US" sz="2000" b="0" dirty="0" err="1"/>
              <a:t>calo</a:t>
            </a:r>
            <a:r>
              <a:rPr lang="en-US" sz="2000" b="0" dirty="0"/>
              <a:t> matched tracks provide a different way to measure gain, so we can perform an independent cross check of the laser.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0" i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Gain = measured energy / true energy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0" dirty="0"/>
              <a:t>E = p, and trackers do not “see” gain sag, so: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0" i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0" i="1" dirty="0"/>
              <a:t>	</a:t>
            </a:r>
            <a:r>
              <a:rPr lang="en-US" sz="2000" dirty="0"/>
              <a:t>Gain = cluster energy (</a:t>
            </a:r>
            <a:r>
              <a:rPr lang="en-US" sz="2000" dirty="0" err="1"/>
              <a:t>calo</a:t>
            </a:r>
            <a:r>
              <a:rPr lang="en-US" sz="2000" dirty="0"/>
              <a:t>) / track momentum (tracker) = E/p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334EC-DD2B-6343-82A6-5CDB63DFB494}"/>
              </a:ext>
            </a:extLst>
          </p:cNvPr>
          <p:cNvSpPr txBox="1"/>
          <p:nvPr/>
        </p:nvSpPr>
        <p:spPr>
          <a:xfrm>
            <a:off x="3104147" y="126940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The E/p ratio</a:t>
            </a:r>
          </a:p>
        </p:txBody>
      </p:sp>
    </p:spTree>
    <p:extLst>
      <p:ext uri="{BB962C8B-B14F-4D97-AF65-F5344CB8AC3E}">
        <p14:creationId xmlns:p14="http://schemas.microsoft.com/office/powerpoint/2010/main" val="3105317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5098" y="1112361"/>
            <a:ext cx="9033802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0" dirty="0"/>
              <a:t>Tracker-</a:t>
            </a:r>
            <a:r>
              <a:rPr lang="en-US" sz="2000" b="0" dirty="0" err="1"/>
              <a:t>calo</a:t>
            </a:r>
            <a:r>
              <a:rPr lang="en-US" sz="2000" b="0" dirty="0"/>
              <a:t> matched tracks provide a different way to measure gain, so we can perform an independent cross check of the laser. </a:t>
            </a:r>
          </a:p>
          <a:p>
            <a:pPr marL="0" indent="0">
              <a:buNone/>
            </a:pPr>
            <a:endParaRPr lang="en-US" sz="2000" b="0" i="1" dirty="0"/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000" b="0" i="1" dirty="0">
                <a:solidFill>
                  <a:srgbClr val="FF0000"/>
                </a:solidFill>
              </a:rPr>
              <a:t>“Just plot E/p vs time for each </a:t>
            </a:r>
            <a:r>
              <a:rPr lang="en-US" sz="2000" b="0" i="1" dirty="0" err="1">
                <a:solidFill>
                  <a:srgbClr val="FF0000"/>
                </a:solidFill>
              </a:rPr>
              <a:t>calo</a:t>
            </a:r>
            <a:r>
              <a:rPr lang="en-US" sz="2000" b="0" i="1" dirty="0">
                <a:solidFill>
                  <a:srgbClr val="FF0000"/>
                </a:solidFill>
              </a:rPr>
              <a:t>, and fit a function to it to get the amplitude and recovery time”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3104147" y="126940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The E/p ratio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69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ADC99-2EAE-1A48-A8EE-EC2EB60E08EE}"/>
              </a:ext>
            </a:extLst>
          </p:cNvPr>
          <p:cNvSpPr txBox="1"/>
          <p:nvPr/>
        </p:nvSpPr>
        <p:spPr>
          <a:xfrm>
            <a:off x="979714" y="1879252"/>
            <a:ext cx="71845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NOT SO FAST! 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648767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198161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First up, pick a good region in E over 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C29A1A-1C9F-DD40-A25C-A573FEC9731B}"/>
              </a:ext>
            </a:extLst>
          </p:cNvPr>
          <p:cNvCxnSpPr/>
          <p:nvPr/>
        </p:nvCxnSpPr>
        <p:spPr>
          <a:xfrm>
            <a:off x="3423285" y="1684770"/>
            <a:ext cx="2297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9C4BA5-2130-8941-A5C9-393719260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009"/>
          <a:stretch/>
        </p:blipFill>
        <p:spPr>
          <a:xfrm>
            <a:off x="-92675" y="1732118"/>
            <a:ext cx="9329350" cy="24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82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183038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E/p </a:t>
            </a:r>
            <a:r>
              <a:rPr lang="en-US" sz="2400" b="1" dirty="0" err="1">
                <a:solidFill>
                  <a:schemeClr val="bg1"/>
                </a:solidFill>
              </a:rPr>
              <a:t>normalisation</a:t>
            </a:r>
            <a:r>
              <a:rPr lang="en-US" sz="2400" b="1" dirty="0">
                <a:solidFill>
                  <a:schemeClr val="bg1"/>
                </a:solidFill>
              </a:rPr>
              <a:t> by crystal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ADC99-2EAE-1A48-A8EE-EC2EB60E08EE}"/>
              </a:ext>
            </a:extLst>
          </p:cNvPr>
          <p:cNvSpPr txBox="1"/>
          <p:nvPr/>
        </p:nvSpPr>
        <p:spPr>
          <a:xfrm>
            <a:off x="-283282" y="1085387"/>
            <a:ext cx="991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mitigate variation in E/p by </a:t>
            </a:r>
            <a:r>
              <a:rPr lang="en-US" dirty="0" err="1"/>
              <a:t>normalising</a:t>
            </a:r>
            <a:r>
              <a:rPr lang="en-US" dirty="0"/>
              <a:t> each crystal to it’s mean E/p (after 60 </a:t>
            </a:r>
            <a:r>
              <a:rPr lang="en-US" dirty="0" err="1"/>
              <a:t>μs</a:t>
            </a:r>
            <a:r>
              <a:rPr lang="en-US" dirty="0"/>
              <a:t>!) 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D9B7233-C0E8-2649-9D0D-3A3167AD6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1" y="1933794"/>
            <a:ext cx="4435555" cy="2160000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A740E22-0BB2-AD4D-BB98-BBDC50521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33794"/>
            <a:ext cx="4435555" cy="21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BDA28E-31EC-4F4E-9F11-B52E2319E732}"/>
              </a:ext>
            </a:extLst>
          </p:cNvPr>
          <p:cNvSpPr txBox="1"/>
          <p:nvPr/>
        </p:nvSpPr>
        <p:spPr>
          <a:xfrm>
            <a:off x="5355770" y="4096020"/>
            <a:ext cx="33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(Gaussian means of each bin)</a:t>
            </a:r>
          </a:p>
        </p:txBody>
      </p:sp>
    </p:spTree>
    <p:extLst>
      <p:ext uri="{BB962C8B-B14F-4D97-AF65-F5344CB8AC3E}">
        <p14:creationId xmlns:p14="http://schemas.microsoft.com/office/powerpoint/2010/main" val="2813636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198161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Also, breakout boards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ADC99-2EAE-1A48-A8EE-EC2EB60E08EE}"/>
              </a:ext>
            </a:extLst>
          </p:cNvPr>
          <p:cNvSpPr txBox="1"/>
          <p:nvPr/>
        </p:nvSpPr>
        <p:spPr>
          <a:xfrm>
            <a:off x="581212" y="941835"/>
            <a:ext cx="836215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different supply circuits – we can’t combine crystals on different boards as they also have different recovery time constants! </a:t>
            </a:r>
          </a:p>
          <a:p>
            <a:endParaRPr lang="en-US" dirty="0"/>
          </a:p>
          <a:p>
            <a:pPr algn="ctr"/>
            <a:r>
              <a:rPr lang="en-US" sz="2800" b="1" dirty="0">
                <a:solidFill>
                  <a:srgbClr val="F8C244"/>
                </a:solidFill>
              </a:rPr>
              <a:t>Longer lifetime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rgbClr val="49AFEB"/>
                </a:solidFill>
              </a:rPr>
              <a:t>shorter lifetime</a:t>
            </a:r>
          </a:p>
        </p:txBody>
      </p:sp>
      <p:pic>
        <p:nvPicPr>
          <p:cNvPr id="4" name="Picture 3" descr="A picture containing clock, water, yellow, sky&#10;&#10;Description automatically generated">
            <a:extLst>
              <a:ext uri="{FF2B5EF4-FFF2-40B4-BE49-F238E27FC236}">
                <a16:creationId xmlns:a16="http://schemas.microsoft.com/office/drawing/2014/main" id="{F332DB50-CCDB-5C41-87DD-5BBD8223A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3" y="2245339"/>
            <a:ext cx="7211614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7900"/>
      </p:ext>
    </p:extLst>
  </p:cSld>
  <p:clrMapOvr>
    <a:masterClrMapping/>
  </p:clrMapOvr>
</p:sld>
</file>

<file path=ppt/theme/theme1.xml><?xml version="1.0" encoding="utf-8"?>
<a:theme xmlns:a="http://schemas.openxmlformats.org/drawingml/2006/main" name="4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28987</TotalTime>
  <Words>752</Words>
  <Application>Microsoft Macintosh PowerPoint</Application>
  <PresentationFormat>On-screen Show (16:9)</PresentationFormat>
  <Paragraphs>218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4_Custom Design</vt:lpstr>
      <vt:lpstr> Trackers and Gain Corrections  Sam Grant  g-2 Collaboration Meeting (Elba): Early Career Session   28th May 2019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BACKUP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Clayton, Janine</dc:creator>
  <cp:lastModifiedBy>Grant, Samuel</cp:lastModifiedBy>
  <cp:revision>443</cp:revision>
  <cp:lastPrinted>2019-04-30T15:24:32Z</cp:lastPrinted>
  <dcterms:created xsi:type="dcterms:W3CDTF">2016-12-07T10:36:45Z</dcterms:created>
  <dcterms:modified xsi:type="dcterms:W3CDTF">2019-08-09T14:54:18Z</dcterms:modified>
</cp:coreProperties>
</file>